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7559675" cy="106918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3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c:style val="2"/>
  <c:chart>
    <c:title>
      <c:tx>
        <c:rich>
          <a:bodyPr rot="0"/>
          <a:lstStyle/>
          <a:p>
            <a:pPr>
              <a:defRPr lang="es-ES" sz="1200" b="1" strike="noStrike" spc="-1">
                <a:solidFill>
                  <a:srgbClr val="107589"/>
                </a:solidFill>
                <a:latin typeface="Verdana"/>
                <a:ea typeface="Verdana"/>
              </a:defRPr>
            </a:pPr>
            <a:r>
              <a:rPr lang="es-ES" sz="1200" b="1" strike="noStrike" spc="-1">
                <a:solidFill>
                  <a:srgbClr val="107589"/>
                </a:solidFill>
                <a:latin typeface="Verdana"/>
                <a:ea typeface="Verdana"/>
              </a:rPr>
              <a:t>Grado de satisfacción</a:t>
            </a:r>
          </a:p>
        </c:rich>
      </c:tx>
      <c:overlay val="0"/>
      <c:spPr>
        <a:noFill/>
        <a:ln w="0">
          <a:noFill/>
        </a:ln>
      </c:spPr>
    </c:title>
    <c:autoTitleDeleted val="0"/>
    <c:view3D>
      <c:rotX val="11"/>
      <c:rotY val="25"/>
      <c:rAngAx val="1"/>
    </c:view3D>
    <c:floor>
      <c:thickness val="0"/>
      <c:spPr>
        <a:solidFill>
          <a:srgbClr val="F2F2F2"/>
        </a:solidFill>
        <a:ln w="6480">
          <a:solidFill>
            <a:srgbClr val="B3B3B3"/>
          </a:solidFill>
          <a:round/>
        </a:ln>
      </c:spPr>
    </c:floor>
    <c:sideWall>
      <c:thickness val="0"/>
      <c:spPr>
        <a:noFill/>
        <a:ln w="9360">
          <a:solidFill>
            <a:srgbClr val="B3B3B3"/>
          </a:solidFill>
          <a:round/>
        </a:ln>
      </c:spPr>
    </c:sideWall>
    <c:backWall>
      <c:thickness val="0"/>
      <c:spPr>
        <a:noFill/>
        <a:ln w="9360">
          <a:solidFill>
            <a:srgbClr val="B3B3B3"/>
          </a:solidFill>
          <a:round/>
        </a:ln>
      </c:spPr>
    </c:backWall>
    <c:plotArea>
      <c:layout>
        <c:manualLayout>
          <c:layoutTarget val="inner"/>
          <c:xMode val="edge"/>
          <c:yMode val="edge"/>
          <c:x val="0.16866308687869999"/>
          <c:y val="0.197837717342844"/>
          <c:w val="0.80552113451741703"/>
          <c:h val="0.6020954079357999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Serie1</c:v>
                </c:pt>
              </c:strCache>
            </c:strRef>
          </c:tx>
          <c:spPr>
            <a:solidFill>
              <a:srgbClr val="2F5597"/>
            </a:solidFill>
            <a:ln w="0"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2F5597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1-BC23-41BF-9685-2798A0DA6B65}"/>
              </c:ext>
            </c:extLst>
          </c:dPt>
          <c:dPt>
            <c:idx val="1"/>
            <c:invertIfNegative val="0"/>
            <c:bubble3D val="0"/>
            <c:spPr>
              <a:solidFill>
                <a:srgbClr val="2F5597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3-BC23-41BF-9685-2798A0DA6B65}"/>
              </c:ext>
            </c:extLst>
          </c:dPt>
          <c:dPt>
            <c:idx val="2"/>
            <c:invertIfNegative val="0"/>
            <c:bubble3D val="0"/>
            <c:spPr>
              <a:solidFill>
                <a:srgbClr val="2F5597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5-BC23-41BF-9685-2798A0DA6B65}"/>
              </c:ext>
            </c:extLst>
          </c:dPt>
          <c:dLbls>
            <c:dLbl>
              <c:idx val="0"/>
              <c:layout>
                <c:manualLayout>
                  <c:x val="1.7001338688085676E-2"/>
                  <c:y val="-3.539181808048155E-2"/>
                </c:manualLayout>
              </c:layout>
              <c:numFmt formatCode="0.00\ %" sourceLinked="0"/>
              <c:spPr/>
              <c:txPr>
                <a:bodyPr wrap="square"/>
                <a:lstStyle/>
                <a:p>
                  <a:pPr>
                    <a:defRPr lang="es-ES" sz="1000" b="0" strike="noStrike" spc="-1">
                      <a:solidFill>
                        <a:srgbClr val="000000"/>
                      </a:solidFill>
                      <a:latin typeface="Calibri"/>
                      <a:ea typeface="DejaVu San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C23-41BF-9685-2798A0DA6B65}"/>
                </c:ext>
              </c:extLst>
            </c:dLbl>
            <c:dLbl>
              <c:idx val="1"/>
              <c:layout>
                <c:manualLayout>
                  <c:x val="1.9430101357812112E-2"/>
                  <c:y val="-2.3594545386987738E-2"/>
                </c:manualLayout>
              </c:layout>
              <c:numFmt formatCode="0.00\ %" sourceLinked="0"/>
              <c:spPr/>
              <c:txPr>
                <a:bodyPr wrap="square"/>
                <a:lstStyle/>
                <a:p>
                  <a:pPr>
                    <a:defRPr lang="es-ES" sz="1000" b="0" strike="noStrike" spc="-1">
                      <a:solidFill>
                        <a:srgbClr val="000000"/>
                      </a:solidFill>
                      <a:latin typeface="Calibri"/>
                      <a:ea typeface="DejaVu San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C23-41BF-9685-2798A0DA6B65}"/>
                </c:ext>
              </c:extLst>
            </c:dLbl>
            <c:dLbl>
              <c:idx val="2"/>
              <c:layout>
                <c:manualLayout>
                  <c:x val="2.6716389366991777E-2"/>
                  <c:y val="-4.7189090773975401E-2"/>
                </c:manualLayout>
              </c:layout>
              <c:numFmt formatCode="0.00\ %" sourceLinked="0"/>
              <c:spPr/>
              <c:txPr>
                <a:bodyPr wrap="square"/>
                <a:lstStyle/>
                <a:p>
                  <a:pPr>
                    <a:defRPr lang="es-ES" sz="1000" b="0" strike="noStrike" spc="-1">
                      <a:solidFill>
                        <a:srgbClr val="000000"/>
                      </a:solidFill>
                      <a:latin typeface="Calibri"/>
                      <a:ea typeface="DejaVu San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C23-41BF-9685-2798A0DA6B65}"/>
                </c:ext>
              </c:extLst>
            </c:dLbl>
            <c:numFmt formatCode="0.00\ %" sourceLinked="0"/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lang="es-ES" sz="1100" b="1" strike="noStrike" spc="-1">
                    <a:solidFill>
                      <a:srgbClr val="000000"/>
                    </a:solidFill>
                    <a:latin typeface="Calibri"/>
                    <a:ea typeface="DejaVu San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3"/>
                <c:pt idx="0">
                  <c:v>Muy satisfecho/a</c:v>
                </c:pt>
                <c:pt idx="1">
                  <c:v>Satisfecho/a</c:v>
                </c:pt>
                <c:pt idx="2">
                  <c:v>Menos satisfecho/a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3"/>
                <c:pt idx="0">
                  <c:v>0.51719999999999999</c:v>
                </c:pt>
                <c:pt idx="1">
                  <c:v>0.44829999999999998</c:v>
                </c:pt>
                <c:pt idx="2">
                  <c:v>3.4500000000000003E-2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C23-41BF-9685-2798A0DA6B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97599798"/>
        <c:axId val="27597389"/>
        <c:axId val="0"/>
      </c:bar3DChart>
      <c:catAx>
        <c:axId val="97599798"/>
        <c:scaling>
          <c:orientation val="minMax"/>
        </c:scaling>
        <c:delete val="0"/>
        <c:axPos val="b"/>
        <c:numFmt formatCode="[$-C0A]dd/mm/yyyy" sourceLinked="0"/>
        <c:majorTickMark val="out"/>
        <c:minorTickMark val="none"/>
        <c:tickLblPos val="nextTo"/>
        <c:spPr>
          <a:ln w="9360">
            <a:solidFill>
              <a:srgbClr val="878787"/>
            </a:solidFill>
            <a:round/>
          </a:ln>
        </c:spPr>
        <c:txPr>
          <a:bodyPr/>
          <a:lstStyle/>
          <a:p>
            <a:pPr>
              <a:defRPr lang="es-ES" sz="1100" b="1" strike="noStrike" spc="-1">
                <a:solidFill>
                  <a:srgbClr val="2F5597"/>
                </a:solidFill>
                <a:latin typeface="Calibri"/>
                <a:ea typeface="DejaVu Sans"/>
              </a:defRPr>
            </a:pPr>
            <a:endParaRPr lang="es-ES"/>
          </a:p>
        </c:txPr>
        <c:crossAx val="27597389"/>
        <c:crosses val="autoZero"/>
        <c:auto val="1"/>
        <c:lblAlgn val="ctr"/>
        <c:lblOffset val="100"/>
        <c:noMultiLvlLbl val="0"/>
      </c:catAx>
      <c:valAx>
        <c:axId val="27597389"/>
        <c:scaling>
          <c:orientation val="minMax"/>
        </c:scaling>
        <c:delete val="0"/>
        <c:axPos val="l"/>
        <c:majorGridlines>
          <c:spPr>
            <a:ln w="9360">
              <a:solidFill>
                <a:srgbClr val="878787"/>
              </a:solidFill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9360">
            <a:solidFill>
              <a:srgbClr val="878787"/>
            </a:solidFill>
            <a:round/>
          </a:ln>
        </c:spPr>
        <c:txPr>
          <a:bodyPr/>
          <a:lstStyle/>
          <a:p>
            <a:pPr>
              <a:defRPr lang="es-ES" sz="1000" b="0" strike="noStrike" spc="-1">
                <a:solidFill>
                  <a:srgbClr val="000000"/>
                </a:solidFill>
                <a:latin typeface="Calibri"/>
                <a:ea typeface="DejaVu Sans"/>
              </a:defRPr>
            </a:pPr>
            <a:endParaRPr lang="es-ES"/>
          </a:p>
        </c:txPr>
        <c:crossAx val="97599798"/>
        <c:crosses val="autoZero"/>
        <c:crossBetween val="between"/>
      </c:valAx>
    </c:plotArea>
    <c:plotVisOnly val="1"/>
    <c:dispBlanksAs val="gap"/>
    <c:showDLblsOverMax val="1"/>
  </c:chart>
  <c:spPr>
    <a:solidFill>
      <a:srgbClr val="FFFFFF"/>
    </a:solidFill>
    <a:ln w="9360"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c:style val="2"/>
  <c:chart>
    <c:title>
      <c:tx>
        <c:rich>
          <a:bodyPr rot="0"/>
          <a:lstStyle/>
          <a:p>
            <a:pPr>
              <a:defRPr sz="1300" b="1" strike="noStrike" spc="-1">
                <a:solidFill>
                  <a:srgbClr val="00778B"/>
                </a:solidFill>
                <a:latin typeface="Arial"/>
                <a:ea typeface="DejaVu Sans"/>
              </a:defRPr>
            </a:pPr>
            <a:r>
              <a:rPr lang="es-ES" sz="1300" b="1" strike="noStrike" spc="-1">
                <a:solidFill>
                  <a:srgbClr val="00778B"/>
                </a:solidFill>
                <a:latin typeface="Arial"/>
                <a:ea typeface="DejaVu Sans"/>
              </a:rPr>
              <a:t>Facultades - Centros</a:t>
            </a:r>
          </a:p>
        </c:rich>
      </c:tx>
      <c:overlay val="0"/>
      <c:spPr>
        <a:noFill/>
        <a:ln w="0">
          <a:noFill/>
        </a:ln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Centros</c:v>
                </c:pt>
              </c:strCache>
            </c:strRef>
          </c:tx>
          <c:spPr>
            <a:solidFill>
              <a:srgbClr val="004586"/>
            </a:solidFill>
            <a:ln w="0">
              <a:noFill/>
            </a:ln>
          </c:spPr>
          <c:invertIfNegative val="0"/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  <a:endParaRPr lang="es-ES"/>
              </a:p>
            </c:txPr>
            <c:dLblPos val="outEnd"/>
            <c:showLegendKey val="1"/>
            <c:showVal val="1"/>
            <c:showCatName val="1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1"/>
                <c:pt idx="0">
                  <c:v>1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41-4429-BC67-F8F9A88C7880}"/>
            </c:ext>
          </c:extLst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Ciencias</c:v>
                </c:pt>
              </c:strCache>
            </c:strRef>
          </c:tx>
          <c:spPr>
            <a:solidFill>
              <a:srgbClr val="5C6DF4"/>
            </a:solidFill>
            <a:ln w="0"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BD41-4429-BC67-F8F9A88C7880}"/>
              </c:ext>
            </c:extLst>
          </c:dPt>
          <c:dLbls>
            <c:dLbl>
              <c:idx val="0"/>
              <c:numFmt formatCode="General" sourceLinked="0"/>
              <c:spPr/>
              <c:txPr>
                <a:bodyPr wrap="square"/>
                <a:lstStyle/>
                <a:p>
                  <a:pPr>
                    <a:defRPr sz="1000" b="0" strike="noStrike" spc="-1">
                      <a:solidFill>
                        <a:srgbClr val="000000"/>
                      </a:solidFill>
                      <a:latin typeface="Arial"/>
                      <a:ea typeface="DejaVu Sans"/>
                    </a:defRPr>
                  </a:pPr>
                  <a:endParaRPr lang="es-ES"/>
                </a:p>
              </c:txPr>
              <c:dLblPos val="outEnd"/>
              <c:showLegendKey val="1"/>
              <c:showVal val="1"/>
              <c:showCatName val="1"/>
              <c:showSerName val="0"/>
              <c:showPercent val="0"/>
              <c:showBubbleSize val="1"/>
              <c:extLst>
                <c:ext xmlns:c16="http://schemas.microsoft.com/office/drawing/2014/chart" uri="{C3380CC4-5D6E-409C-BE32-E72D297353CC}">
                  <c16:uniqueId val="{00000002-BD41-4429-BC67-F8F9A88C7880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  <a:endParaRPr lang="es-ES"/>
              </a:p>
            </c:txPr>
            <c:dLblPos val="outEnd"/>
            <c:showLegendKey val="1"/>
            <c:showVal val="1"/>
            <c:showCatName val="1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1"/>
                <c:pt idx="0">
                  <c:v>1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D41-4429-BC67-F8F9A88C7880}"/>
            </c:ext>
          </c:extLst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Derecho</c:v>
                </c:pt>
              </c:strCache>
            </c:strRef>
          </c:tx>
          <c:spPr>
            <a:solidFill>
              <a:srgbClr val="FFD320"/>
            </a:solidFill>
            <a:ln w="0">
              <a:noFill/>
            </a:ln>
          </c:spPr>
          <c:invertIfNegative val="0"/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  <a:endParaRPr lang="es-ES"/>
              </a:p>
            </c:txPr>
            <c:dLblPos val="outEnd"/>
            <c:showLegendKey val="1"/>
            <c:showVal val="1"/>
            <c:showCatName val="1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1"/>
                <c:pt idx="0">
                  <c:v>1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D41-4429-BC67-F8F9A88C7880}"/>
            </c:ext>
          </c:extLst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Económicas</c:v>
                </c:pt>
              </c:strCache>
            </c:strRef>
          </c:tx>
          <c:spPr>
            <a:solidFill>
              <a:srgbClr val="579D1C"/>
            </a:solidFill>
            <a:ln w="0">
              <a:noFill/>
            </a:ln>
          </c:spPr>
          <c:invertIfNegative val="0"/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  <a:endParaRPr lang="es-ES"/>
              </a:p>
            </c:txPr>
            <c:dLblPos val="outEnd"/>
            <c:showLegendKey val="1"/>
            <c:showVal val="1"/>
            <c:showCatName val="1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1"/>
                <c:pt idx="0">
                  <c:v>1</c:v>
                </c:pt>
              </c:strCache>
            </c:strRef>
          </c:cat>
          <c:val>
            <c:numRef>
              <c:f>3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D41-4429-BC67-F8F9A88C7880}"/>
            </c:ext>
          </c:extLst>
        </c:ser>
        <c:ser>
          <c:idx val="4"/>
          <c:order val="4"/>
          <c:tx>
            <c:strRef>
              <c:f>label 4</c:f>
              <c:strCache>
                <c:ptCount val="1"/>
                <c:pt idx="0">
                  <c:v>EPS</c:v>
                </c:pt>
              </c:strCache>
            </c:strRef>
          </c:tx>
          <c:spPr>
            <a:solidFill>
              <a:srgbClr val="7E0021"/>
            </a:solidFill>
            <a:ln w="0">
              <a:noFill/>
            </a:ln>
          </c:spPr>
          <c:invertIfNegative val="0"/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  <a:endParaRPr lang="es-ES"/>
              </a:p>
            </c:txPr>
            <c:dLblPos val="outEnd"/>
            <c:showLegendKey val="1"/>
            <c:showVal val="1"/>
            <c:showCatName val="1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1"/>
                <c:pt idx="0">
                  <c:v>1</c:v>
                </c:pt>
              </c:strCache>
            </c:strRef>
          </c:cat>
          <c:val>
            <c:numRef>
              <c:f>4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D41-4429-BC67-F8F9A88C7880}"/>
            </c:ext>
          </c:extLst>
        </c:ser>
        <c:ser>
          <c:idx val="5"/>
          <c:order val="5"/>
          <c:tx>
            <c:strRef>
              <c:f>label 5</c:f>
              <c:strCache>
                <c:ptCount val="1"/>
                <c:pt idx="0">
                  <c:v>Filosofía y Letras</c:v>
                </c:pt>
              </c:strCache>
            </c:strRef>
          </c:tx>
          <c:spPr>
            <a:solidFill>
              <a:srgbClr val="83CAFF"/>
            </a:solidFill>
            <a:ln w="0">
              <a:noFill/>
            </a:ln>
          </c:spPr>
          <c:invertIfNegative val="0"/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  <a:endParaRPr lang="es-ES"/>
              </a:p>
            </c:txPr>
            <c:dLblPos val="outEnd"/>
            <c:showLegendKey val="1"/>
            <c:showVal val="1"/>
            <c:showCatName val="1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1"/>
                <c:pt idx="0">
                  <c:v>1</c:v>
                </c:pt>
              </c:strCache>
            </c:strRef>
          </c:cat>
          <c:val>
            <c:numRef>
              <c:f>5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D41-4429-BC67-F8F9A88C7880}"/>
            </c:ext>
          </c:extLst>
        </c:ser>
        <c:ser>
          <c:idx val="6"/>
          <c:order val="6"/>
          <c:tx>
            <c:strRef>
              <c:f>label 6</c:f>
              <c:strCache>
                <c:ptCount val="1"/>
                <c:pt idx="0">
                  <c:v>Formación Profesorado</c:v>
                </c:pt>
              </c:strCache>
            </c:strRef>
          </c:tx>
          <c:spPr>
            <a:solidFill>
              <a:srgbClr val="314004"/>
            </a:solidFill>
            <a:ln w="0">
              <a:noFill/>
            </a:ln>
          </c:spPr>
          <c:invertIfNegative val="0"/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  <a:endParaRPr lang="es-ES"/>
              </a:p>
            </c:txPr>
            <c:dLblPos val="outEnd"/>
            <c:showLegendKey val="1"/>
            <c:showVal val="1"/>
            <c:showCatName val="1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1"/>
                <c:pt idx="0">
                  <c:v>1</c:v>
                </c:pt>
              </c:strCache>
            </c:strRef>
          </c:cat>
          <c:val>
            <c:numRef>
              <c:f>6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D41-4429-BC67-F8F9A88C7880}"/>
            </c:ext>
          </c:extLst>
        </c:ser>
        <c:ser>
          <c:idx val="7"/>
          <c:order val="7"/>
          <c:tx>
            <c:strRef>
              <c:f>label 7</c:f>
              <c:strCache>
                <c:ptCount val="1"/>
                <c:pt idx="0">
                  <c:v>Medicina</c:v>
                </c:pt>
              </c:strCache>
            </c:strRef>
          </c:tx>
          <c:spPr>
            <a:solidFill>
              <a:srgbClr val="AECF00"/>
            </a:solidFill>
            <a:ln w="0">
              <a:noFill/>
            </a:ln>
          </c:spPr>
          <c:invertIfNegative val="0"/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  <a:endParaRPr lang="es-ES"/>
              </a:p>
            </c:txPr>
            <c:dLblPos val="outEnd"/>
            <c:showLegendKey val="1"/>
            <c:showVal val="1"/>
            <c:showCatName val="1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1"/>
                <c:pt idx="0">
                  <c:v>1</c:v>
                </c:pt>
              </c:strCache>
            </c:strRef>
          </c:cat>
          <c:val>
            <c:numRef>
              <c:f>7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D41-4429-BC67-F8F9A88C7880}"/>
            </c:ext>
          </c:extLst>
        </c:ser>
        <c:ser>
          <c:idx val="8"/>
          <c:order val="8"/>
          <c:tx>
            <c:strRef>
              <c:f>label 8</c:f>
              <c:strCache>
                <c:ptCount val="1"/>
                <c:pt idx="0">
                  <c:v>Psicología</c:v>
                </c:pt>
              </c:strCache>
            </c:strRef>
          </c:tx>
          <c:spPr>
            <a:solidFill>
              <a:srgbClr val="4B1F6F"/>
            </a:solidFill>
            <a:ln w="0">
              <a:noFill/>
            </a:ln>
          </c:spPr>
          <c:invertIfNegative val="0"/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  <a:endParaRPr lang="es-ES"/>
              </a:p>
            </c:txPr>
            <c:dLblPos val="outEnd"/>
            <c:showLegendKey val="1"/>
            <c:showVal val="1"/>
            <c:showCatName val="1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1"/>
                <c:pt idx="0">
                  <c:v>1</c:v>
                </c:pt>
              </c:strCache>
            </c:strRef>
          </c:cat>
          <c:val>
            <c:numRef>
              <c:f>8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D41-4429-BC67-F8F9A88C78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0618832"/>
        <c:axId val="82081961"/>
      </c:barChart>
      <c:catAx>
        <c:axId val="30618832"/>
        <c:scaling>
          <c:orientation val="minMax"/>
        </c:scaling>
        <c:delete val="0"/>
        <c:axPos val="b"/>
        <c:majorGridlines>
          <c:spPr>
            <a:ln w="9360">
              <a:solidFill>
                <a:srgbClr val="B3B3B3"/>
              </a:solidFill>
              <a:round/>
            </a:ln>
          </c:spPr>
        </c:majorGridlines>
        <c:numFmt formatCode="[$-C0A]dd/mm/yyyy" sourceLinked="0"/>
        <c:majorTickMark val="out"/>
        <c:minorTickMark val="none"/>
        <c:tickLblPos val="nextTo"/>
        <c:spPr>
          <a:ln w="9360">
            <a:solidFill>
              <a:srgbClr val="B3B3B3"/>
            </a:solidFill>
            <a:round/>
          </a:ln>
        </c:spPr>
        <c:txPr>
          <a:bodyPr/>
          <a:lstStyle/>
          <a:p>
            <a:pPr>
              <a:defRPr sz="1000" b="0" strike="noStrike" spc="-1">
                <a:solidFill>
                  <a:srgbClr val="000000"/>
                </a:solidFill>
                <a:latin typeface="Arial"/>
                <a:ea typeface="DejaVu Sans"/>
              </a:defRPr>
            </a:pPr>
            <a:endParaRPr lang="es-ES"/>
          </a:p>
        </c:txPr>
        <c:crossAx val="82081961"/>
        <c:crosses val="autoZero"/>
        <c:auto val="1"/>
        <c:lblAlgn val="ctr"/>
        <c:lblOffset val="100"/>
        <c:noMultiLvlLbl val="0"/>
      </c:catAx>
      <c:valAx>
        <c:axId val="82081961"/>
        <c:scaling>
          <c:orientation val="minMax"/>
        </c:scaling>
        <c:delete val="0"/>
        <c:axPos val="l"/>
        <c:majorGridlines>
          <c:spPr>
            <a:ln w="9360">
              <a:solidFill>
                <a:srgbClr val="B3B3B3"/>
              </a:solidFill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9360">
            <a:solidFill>
              <a:srgbClr val="B3B3B3"/>
            </a:solidFill>
            <a:round/>
          </a:ln>
        </c:spPr>
        <c:txPr>
          <a:bodyPr/>
          <a:lstStyle/>
          <a:p>
            <a:pPr>
              <a:defRPr sz="1000" b="0" strike="noStrike" spc="-1">
                <a:solidFill>
                  <a:srgbClr val="000000"/>
                </a:solidFill>
                <a:latin typeface="Arial"/>
                <a:ea typeface="DejaVu Sans"/>
              </a:defRPr>
            </a:pPr>
            <a:endParaRPr lang="es-ES"/>
          </a:p>
        </c:txPr>
        <c:crossAx val="30618832"/>
        <c:crosses val="autoZero"/>
        <c:crossBetween val="between"/>
      </c:valAx>
      <c:spPr>
        <a:noFill/>
        <a:ln w="0">
          <a:solidFill>
            <a:srgbClr val="B3B3B3"/>
          </a:solidFill>
        </a:ln>
      </c:spPr>
    </c:plotArea>
    <c:legend>
      <c:legendPos val="r"/>
      <c:layout>
        <c:manualLayout>
          <c:xMode val="edge"/>
          <c:yMode val="edge"/>
          <c:x val="0.74458278462827698"/>
          <c:y val="0.23233280674039"/>
          <c:w val="0.247171505537264"/>
          <c:h val="0.56435643564356397"/>
        </c:manualLayout>
      </c:layout>
      <c:overlay val="0"/>
      <c:spPr>
        <a:noFill/>
        <a:ln w="0">
          <a:noFill/>
        </a:ln>
      </c:spPr>
      <c:txPr>
        <a:bodyPr/>
        <a:lstStyle/>
        <a:p>
          <a:pPr>
            <a:defRPr sz="1000" b="0" strike="noStrike" spc="-1">
              <a:solidFill>
                <a:srgbClr val="000000"/>
              </a:solidFill>
              <a:latin typeface="Arial"/>
              <a:ea typeface="DejaVu Sans"/>
            </a:defRPr>
          </a:pPr>
          <a:endParaRPr lang="es-ES"/>
        </a:p>
      </c:txPr>
    </c:legend>
    <c:plotVisOnly val="1"/>
    <c:dispBlanksAs val="gap"/>
    <c:showDLblsOverMax val="1"/>
  </c:chart>
  <c:spPr>
    <a:solidFill>
      <a:srgbClr val="FFFFFF"/>
    </a:solidFill>
    <a:ln w="9360">
      <a:noFill/>
    </a:ln>
  </c:sp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"/>
          <c:y val="6.5384059019239105E-2"/>
          <c:w val="0.61090393794749398"/>
          <c:h val="0.67568349486474799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9303016"/>
        <c:axId val="21404180"/>
      </c:barChart>
      <c:catAx>
        <c:axId val="99303016"/>
        <c:scaling>
          <c:orientation val="minMax"/>
        </c:scaling>
        <c:delete val="0"/>
        <c:axPos val="b"/>
        <c:numFmt formatCode="General" sourceLinked="1"/>
        <c:majorTickMark val="cross"/>
        <c:minorTickMark val="cross"/>
        <c:tickLblPos val="none"/>
        <c:spPr>
          <a:ln w="0">
            <a:noFill/>
          </a:ln>
        </c:spPr>
        <c:txPr>
          <a:bodyPr/>
          <a:lstStyle/>
          <a:p>
            <a:pPr>
              <a:defRPr sz="1800" b="0" spc="-1"/>
            </a:pPr>
            <a:endParaRPr lang="es-ES"/>
          </a:p>
        </c:txPr>
        <c:crossAx val="21404180"/>
        <c:crosses val="autoZero"/>
        <c:auto val="1"/>
        <c:lblAlgn val="ctr"/>
        <c:lblOffset val="100"/>
        <c:noMultiLvlLbl val="0"/>
      </c:catAx>
      <c:valAx>
        <c:axId val="21404180"/>
        <c:scaling>
          <c:orientation val="minMax"/>
        </c:scaling>
        <c:delete val="0"/>
        <c:axPos val="l"/>
        <c:numFmt formatCode="General" sourceLinked="1"/>
        <c:majorTickMark val="cross"/>
        <c:minorTickMark val="cross"/>
        <c:tickLblPos val="none"/>
        <c:spPr>
          <a:ln w="0">
            <a:noFill/>
          </a:ln>
        </c:spPr>
        <c:txPr>
          <a:bodyPr/>
          <a:lstStyle/>
          <a:p>
            <a:pPr>
              <a:defRPr sz="1800" b="0" spc="-1"/>
            </a:pPr>
            <a:endParaRPr lang="es-ES"/>
          </a:p>
        </c:txPr>
        <c:crossAx val="99303016"/>
        <c:crosses val="autoZero"/>
        <c:crossBetween val="midCat"/>
      </c:valAx>
      <c:spPr>
        <a:solidFill>
          <a:srgbClr val="FFFFFF"/>
        </a:solidFill>
        <a:ln w="25560">
          <a:solidFill>
            <a:srgbClr val="FFFFFF"/>
          </a:solidFill>
          <a:round/>
        </a:ln>
      </c:spPr>
    </c:plotArea>
    <c:legend>
      <c:legendPos val="r"/>
      <c:layout>
        <c:manualLayout>
          <c:xMode val="edge"/>
          <c:yMode val="edge"/>
          <c:x val="0.60985229175545197"/>
          <c:y val="0.20544731987171799"/>
          <c:w val="0.38722826682974898"/>
          <c:h val="0.40194133507245799"/>
        </c:manualLayout>
      </c:layout>
      <c:overlay val="0"/>
      <c:spPr>
        <a:noFill/>
        <a:ln w="0">
          <a:noFill/>
        </a:ln>
      </c:spPr>
      <c:txPr>
        <a:bodyPr/>
        <a:lstStyle/>
        <a:p>
          <a:pPr>
            <a:defRPr lang="es-ES" sz="1000" b="0" strike="noStrike" spc="-1">
              <a:solidFill>
                <a:srgbClr val="000000"/>
              </a:solidFill>
              <a:latin typeface="Calibri"/>
              <a:ea typeface="DejaVu Sans"/>
            </a:defRPr>
          </a:pPr>
          <a:endParaRPr lang="es-ES"/>
        </a:p>
      </c:txPr>
    </c:legend>
    <c:plotVisOnly val="1"/>
    <c:dispBlanksAs val="gap"/>
    <c:showDLblsOverMax val="1"/>
  </c:chart>
  <c:spPr>
    <a:solidFill>
      <a:srgbClr val="FFFFFF"/>
    </a:solidFill>
    <a:ln w="9360">
      <a:noFill/>
    </a:ln>
  </c:spPr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"/>
          <c:y val="0.152983944259315"/>
          <c:w val="0.74895959189152905"/>
          <c:h val="0.66555589215389299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0589737"/>
        <c:axId val="1543942"/>
      </c:barChart>
      <c:catAx>
        <c:axId val="90589737"/>
        <c:scaling>
          <c:orientation val="minMax"/>
        </c:scaling>
        <c:delete val="0"/>
        <c:axPos val="b"/>
        <c:numFmt formatCode="General" sourceLinked="1"/>
        <c:majorTickMark val="cross"/>
        <c:minorTickMark val="cross"/>
        <c:tickLblPos val="none"/>
        <c:spPr>
          <a:ln w="0">
            <a:noFill/>
          </a:ln>
        </c:spPr>
        <c:txPr>
          <a:bodyPr/>
          <a:lstStyle/>
          <a:p>
            <a:pPr>
              <a:defRPr sz="1800" b="0" spc="-1"/>
            </a:pPr>
            <a:endParaRPr lang="es-ES"/>
          </a:p>
        </c:txPr>
        <c:crossAx val="1543942"/>
        <c:crosses val="autoZero"/>
        <c:auto val="1"/>
        <c:lblAlgn val="ctr"/>
        <c:lblOffset val="100"/>
        <c:noMultiLvlLbl val="0"/>
      </c:catAx>
      <c:valAx>
        <c:axId val="1543942"/>
        <c:scaling>
          <c:orientation val="minMax"/>
        </c:scaling>
        <c:delete val="0"/>
        <c:axPos val="l"/>
        <c:numFmt formatCode="General" sourceLinked="1"/>
        <c:majorTickMark val="cross"/>
        <c:minorTickMark val="cross"/>
        <c:tickLblPos val="none"/>
        <c:spPr>
          <a:ln w="0">
            <a:noFill/>
          </a:ln>
        </c:spPr>
        <c:txPr>
          <a:bodyPr/>
          <a:lstStyle/>
          <a:p>
            <a:pPr>
              <a:defRPr sz="1800" b="0" spc="-1"/>
            </a:pPr>
            <a:endParaRPr lang="es-ES"/>
          </a:p>
        </c:txPr>
        <c:crossAx val="90589737"/>
        <c:crosses val="autoZero"/>
        <c:crossBetween val="midCat"/>
      </c:valAx>
      <c:spPr>
        <a:solidFill>
          <a:srgbClr val="FFFFFF"/>
        </a:solidFill>
        <a:ln w="0">
          <a:noFill/>
        </a:ln>
      </c:spPr>
    </c:plotArea>
    <c:legend>
      <c:legendPos val="r"/>
      <c:layout>
        <c:manualLayout>
          <c:xMode val="edge"/>
          <c:yMode val="edge"/>
          <c:x val="0.63347200171792994"/>
          <c:y val="0.20502706332451801"/>
          <c:w val="0.35442121747449101"/>
          <c:h val="0.50323167393646095"/>
        </c:manualLayout>
      </c:layout>
      <c:overlay val="0"/>
      <c:spPr>
        <a:noFill/>
        <a:ln w="0">
          <a:noFill/>
        </a:ln>
      </c:spPr>
      <c:txPr>
        <a:bodyPr/>
        <a:lstStyle/>
        <a:p>
          <a:pPr>
            <a:defRPr lang="es-ES" sz="1000" b="0" strike="noStrike" spc="-1">
              <a:solidFill>
                <a:srgbClr val="000000"/>
              </a:solidFill>
              <a:latin typeface="Calibri"/>
              <a:ea typeface="DejaVu Sans"/>
            </a:defRPr>
          </a:pPr>
          <a:endParaRPr lang="es-ES"/>
        </a:p>
      </c:txPr>
    </c:legend>
    <c:plotVisOnly val="1"/>
    <c:dispBlanksAs val="gap"/>
    <c:showDLblsOverMax val="1"/>
  </c:chart>
  <c:spPr>
    <a:solidFill>
      <a:srgbClr val="FFFFFF"/>
    </a:solidFill>
    <a:ln w="9360">
      <a:noFill/>
    </a:ln>
  </c:spPr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"/>
          <c:y val="9.1471439852592804E-2"/>
          <c:w val="0.58643259424628302"/>
          <c:h val="0.63648328507502006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172862"/>
        <c:axId val="50751157"/>
      </c:barChart>
      <c:catAx>
        <c:axId val="13172862"/>
        <c:scaling>
          <c:orientation val="minMax"/>
        </c:scaling>
        <c:delete val="0"/>
        <c:axPos val="b"/>
        <c:numFmt formatCode="General" sourceLinked="1"/>
        <c:majorTickMark val="cross"/>
        <c:minorTickMark val="cross"/>
        <c:tickLblPos val="none"/>
        <c:spPr>
          <a:ln w="0">
            <a:noFill/>
          </a:ln>
        </c:spPr>
        <c:txPr>
          <a:bodyPr/>
          <a:lstStyle/>
          <a:p>
            <a:pPr>
              <a:defRPr sz="1800" b="0" spc="-1"/>
            </a:pPr>
            <a:endParaRPr lang="es-ES"/>
          </a:p>
        </c:txPr>
        <c:crossAx val="50751157"/>
        <c:crosses val="autoZero"/>
        <c:auto val="1"/>
        <c:lblAlgn val="ctr"/>
        <c:lblOffset val="100"/>
        <c:noMultiLvlLbl val="0"/>
      </c:catAx>
      <c:valAx>
        <c:axId val="50751157"/>
        <c:scaling>
          <c:orientation val="minMax"/>
        </c:scaling>
        <c:delete val="0"/>
        <c:axPos val="l"/>
        <c:numFmt formatCode="General" sourceLinked="1"/>
        <c:majorTickMark val="cross"/>
        <c:minorTickMark val="cross"/>
        <c:tickLblPos val="none"/>
        <c:spPr>
          <a:ln w="0">
            <a:noFill/>
          </a:ln>
        </c:spPr>
        <c:txPr>
          <a:bodyPr/>
          <a:lstStyle/>
          <a:p>
            <a:pPr>
              <a:defRPr sz="1800" b="0" spc="-1"/>
            </a:pPr>
            <a:endParaRPr lang="es-ES"/>
          </a:p>
        </c:txPr>
        <c:crossAx val="13172862"/>
        <c:crosses val="autoZero"/>
        <c:crossBetween val="midCat"/>
      </c:valAx>
      <c:spPr>
        <a:noFill/>
        <a:ln w="25560">
          <a:noFill/>
        </a:ln>
      </c:spPr>
    </c:plotArea>
    <c:legend>
      <c:legendPos val="r"/>
      <c:layout>
        <c:manualLayout>
          <c:xMode val="edge"/>
          <c:yMode val="edge"/>
          <c:x val="0.563020740463545"/>
          <c:y val="1.6237628832981198E-2"/>
          <c:w val="0.436979259536455"/>
          <c:h val="0.97284150678011405"/>
        </c:manualLayout>
      </c:layout>
      <c:overlay val="0"/>
      <c:spPr>
        <a:noFill/>
        <a:ln w="0">
          <a:noFill/>
        </a:ln>
      </c:spPr>
      <c:txPr>
        <a:bodyPr/>
        <a:lstStyle/>
        <a:p>
          <a:pPr>
            <a:defRPr lang="es-ES" sz="1000" b="0" strike="noStrike" spc="-1">
              <a:solidFill>
                <a:srgbClr val="000000"/>
              </a:solidFill>
              <a:latin typeface="Calibri"/>
              <a:ea typeface="DejaVu Sans"/>
            </a:defRPr>
          </a:pPr>
          <a:endParaRPr lang="es-ES"/>
        </a:p>
      </c:txPr>
    </c:legend>
    <c:plotVisOnly val="1"/>
    <c:dispBlanksAs val="gap"/>
    <c:showDLblsOverMax val="1"/>
  </c:chart>
  <c:spPr>
    <a:noFill/>
    <a:ln w="25560">
      <a:noFill/>
    </a:ln>
  </c:spPr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8.9135906040268501E-3"/>
          <c:y val="0.14088436323057599"/>
          <c:w val="0.79566904362416102"/>
          <c:h val="0.59157483609987405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811230"/>
        <c:axId val="23141490"/>
      </c:barChart>
      <c:catAx>
        <c:axId val="21811230"/>
        <c:scaling>
          <c:orientation val="minMax"/>
        </c:scaling>
        <c:delete val="0"/>
        <c:axPos val="b"/>
        <c:numFmt formatCode="General" sourceLinked="1"/>
        <c:majorTickMark val="cross"/>
        <c:minorTickMark val="cross"/>
        <c:tickLblPos val="none"/>
        <c:spPr>
          <a:ln w="0">
            <a:noFill/>
          </a:ln>
        </c:spPr>
        <c:txPr>
          <a:bodyPr/>
          <a:lstStyle/>
          <a:p>
            <a:pPr>
              <a:defRPr sz="1800" b="0" spc="-1"/>
            </a:pPr>
            <a:endParaRPr lang="es-ES"/>
          </a:p>
        </c:txPr>
        <c:crossAx val="23141490"/>
        <c:crosses val="autoZero"/>
        <c:auto val="1"/>
        <c:lblAlgn val="ctr"/>
        <c:lblOffset val="100"/>
        <c:noMultiLvlLbl val="0"/>
      </c:catAx>
      <c:valAx>
        <c:axId val="23141490"/>
        <c:scaling>
          <c:orientation val="minMax"/>
        </c:scaling>
        <c:delete val="0"/>
        <c:axPos val="l"/>
        <c:numFmt formatCode="General" sourceLinked="1"/>
        <c:majorTickMark val="cross"/>
        <c:minorTickMark val="cross"/>
        <c:tickLblPos val="none"/>
        <c:spPr>
          <a:ln w="0">
            <a:noFill/>
          </a:ln>
        </c:spPr>
        <c:txPr>
          <a:bodyPr/>
          <a:lstStyle/>
          <a:p>
            <a:pPr>
              <a:defRPr sz="1800" b="0" spc="-1"/>
            </a:pPr>
            <a:endParaRPr lang="es-ES"/>
          </a:p>
        </c:txPr>
        <c:crossAx val="21811230"/>
        <c:crosses val="autoZero"/>
        <c:crossBetween val="midCat"/>
      </c:valAx>
      <c:spPr>
        <a:noFill/>
        <a:ln w="0">
          <a:noFill/>
        </a:ln>
      </c:spPr>
    </c:plotArea>
    <c:legend>
      <c:legendPos val="r"/>
      <c:layout>
        <c:manualLayout>
          <c:xMode val="edge"/>
          <c:yMode val="edge"/>
          <c:x val="0.65294676197424395"/>
          <c:y val="8.20125100881966E-3"/>
          <c:w val="0.339797457444516"/>
          <c:h val="0.94740301957668105"/>
        </c:manualLayout>
      </c:layout>
      <c:overlay val="0"/>
      <c:spPr>
        <a:noFill/>
        <a:ln w="0">
          <a:noFill/>
        </a:ln>
      </c:spPr>
      <c:txPr>
        <a:bodyPr/>
        <a:lstStyle/>
        <a:p>
          <a:pPr>
            <a:defRPr sz="800" b="0" strike="noStrike" spc="-1">
              <a:solidFill>
                <a:srgbClr val="595959"/>
              </a:solidFill>
              <a:latin typeface="Arial"/>
              <a:ea typeface="DejaVu Sans"/>
            </a:defRPr>
          </a:pPr>
          <a:endParaRPr lang="es-ES"/>
        </a:p>
      </c:txPr>
    </c:legend>
    <c:plotVisOnly val="1"/>
    <c:dispBlanksAs val="gap"/>
    <c:showDLblsOverMax val="1"/>
  </c:chart>
  <c:spPr>
    <a:noFill/>
    <a:ln w="9360">
      <a:noFill/>
    </a:ln>
  </c:spPr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es-ES" sz="4400" b="0" strike="noStrike" spc="-1">
                <a:latin typeface="Arial"/>
              </a:rPr>
              <a:t>Pulse para desplazar la diapositiva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s-ES" sz="2000" b="0" strike="noStrike" spc="-1">
                <a:latin typeface="Arial"/>
              </a:rPr>
              <a:t>Pulse para editar el formato de las notas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s-ES" sz="1400" b="0" strike="noStrike" spc="-1">
                <a:latin typeface="Times New Roman"/>
              </a:rPr>
              <a:t>&lt;cabecera&gt;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es-E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es-ES" sz="1400" b="0" strike="noStrike" spc="-1">
                <a:latin typeface="Times New Roman"/>
              </a:rPr>
              <a:t>&lt;fecha/hora&gt;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es-ES" sz="1400" b="0" strike="noStrike" spc="-1">
                <a:latin typeface="Times New Roman"/>
              </a:defRPr>
            </a:lvl1pPr>
          </a:lstStyle>
          <a:p>
            <a:r>
              <a:rPr lang="es-ES" sz="1400" b="0" strike="noStrike" spc="-1">
                <a:latin typeface="Times New Roman"/>
              </a:rPr>
              <a:t>&lt;pie de página&gt;</a:t>
            </a:r>
          </a:p>
        </p:txBody>
      </p:sp>
      <p:sp>
        <p:nvSpPr>
          <p:cNvPr id="46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es-E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A2C451EC-645B-4F6C-8667-01C0B2042C90}" type="slidenum">
              <a:rPr lang="es-ES" sz="1400" b="0" strike="noStrike" spc="-1">
                <a:latin typeface="Times New Roman"/>
              </a:rPr>
              <a:t>‹Nº›</a:t>
            </a:fld>
            <a:endParaRPr lang="es-E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73088" y="1336675"/>
            <a:ext cx="6411912" cy="3606800"/>
          </a:xfrm>
          <a:prstGeom prst="rect">
            <a:avLst/>
          </a:prstGeom>
          <a:ln w="0">
            <a:noFill/>
          </a:ln>
        </p:spPr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755640" y="5145120"/>
            <a:ext cx="6046560" cy="4208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s-ES" sz="2000" b="0" strike="noStrike" spc="-1">
              <a:latin typeface="Arial"/>
            </a:endParaRPr>
          </a:p>
        </p:txBody>
      </p:sp>
      <p:sp>
        <p:nvSpPr>
          <p:cNvPr id="76" name="CustomShape 3"/>
          <p:cNvSpPr/>
          <p:nvPr/>
        </p:nvSpPr>
        <p:spPr>
          <a:xfrm>
            <a:off x="4281480" y="10155240"/>
            <a:ext cx="3274920" cy="534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  <a:buNone/>
            </a:pPr>
            <a:fld id="{E27F0445-74A5-441A-942F-C2E89791B02C}" type="slidenum">
              <a:rPr lang="es-ES" sz="1200" b="0" strike="noStrike" spc="-1">
                <a:solidFill>
                  <a:srgbClr val="000000"/>
                </a:solidFill>
                <a:latin typeface="Times New Roman"/>
              </a:rPr>
              <a:t>1</a:t>
            </a:fld>
            <a:endParaRPr lang="es-ES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stomShape 1"/>
          <p:cNvSpPr/>
          <p:nvPr/>
        </p:nvSpPr>
        <p:spPr>
          <a:xfrm>
            <a:off x="7710840" y="4974480"/>
            <a:ext cx="4478400" cy="1881000"/>
          </a:xfrm>
          <a:prstGeom prst="triangle">
            <a:avLst>
              <a:gd name="adj" fmla="val 100000"/>
            </a:avLst>
          </a:prstGeom>
          <a:solidFill>
            <a:srgbClr val="0077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" name="CustomShape 2"/>
          <p:cNvSpPr/>
          <p:nvPr/>
        </p:nvSpPr>
        <p:spPr>
          <a:xfrm rot="5400000">
            <a:off x="-1389600" y="1392120"/>
            <a:ext cx="3368520" cy="584280"/>
          </a:xfrm>
          <a:prstGeom prst="triangle">
            <a:avLst>
              <a:gd name="adj" fmla="val 0"/>
            </a:avLst>
          </a:prstGeom>
          <a:solidFill>
            <a:srgbClr val="E403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" name="Imagen 10"/>
          <p:cNvPicPr/>
          <p:nvPr/>
        </p:nvPicPr>
        <p:blipFill>
          <a:blip r:embed="rId14"/>
          <a:stretch/>
        </p:blipFill>
        <p:spPr>
          <a:xfrm>
            <a:off x="9696240" y="6096960"/>
            <a:ext cx="2179440" cy="622080"/>
          </a:xfrm>
          <a:prstGeom prst="rect">
            <a:avLst/>
          </a:prstGeom>
          <a:ln w="0"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es-ES" sz="4400" b="0" strike="noStrike" spc="-1">
                <a:latin typeface="Arial"/>
              </a:rPr>
              <a:t>Pulse para editar el formato del texto de título</a:t>
            </a: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800" b="0" strike="noStrike" spc="-1"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strike="noStrike" spc="-1"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2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jpeg"/><Relationship Id="rId7" Type="http://schemas.openxmlformats.org/officeDocument/2006/relationships/chart" Target="../charts/chart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11" Type="http://schemas.openxmlformats.org/officeDocument/2006/relationships/image" Target="../media/image9.png"/><Relationship Id="rId5" Type="http://schemas.openxmlformats.org/officeDocument/2006/relationships/chart" Target="../charts/chart4.xml"/><Relationship Id="rId10" Type="http://schemas.openxmlformats.org/officeDocument/2006/relationships/image" Target="../media/image8.png"/><Relationship Id="rId4" Type="http://schemas.openxmlformats.org/officeDocument/2006/relationships/chart" Target="../charts/chart3.xml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stomShape 1"/>
          <p:cNvSpPr/>
          <p:nvPr/>
        </p:nvSpPr>
        <p:spPr>
          <a:xfrm>
            <a:off x="0" y="104760"/>
            <a:ext cx="12189600" cy="12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es-ES" sz="2400" b="1" strike="noStrike" spc="-1">
                <a:solidFill>
                  <a:srgbClr val="107589"/>
                </a:solidFill>
                <a:latin typeface="Verdana"/>
                <a:ea typeface="Verdana"/>
              </a:rPr>
              <a:t>Sesiones Usuarios 2024</a:t>
            </a:r>
            <a:endParaRPr lang="es-ES" sz="2400" b="0" strike="noStrike" spc="-1">
              <a:latin typeface="Arial"/>
            </a:endParaRPr>
          </a:p>
        </p:txBody>
      </p:sp>
      <p:sp>
        <p:nvSpPr>
          <p:cNvPr id="48" name="CustomShape 2"/>
          <p:cNvSpPr/>
          <p:nvPr/>
        </p:nvSpPr>
        <p:spPr>
          <a:xfrm>
            <a:off x="5151960" y="848160"/>
            <a:ext cx="2513880" cy="2826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219600" algn="just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 marL="219600" algn="just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 marL="219600" algn="just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  <a:p>
            <a:pPr marL="219600" algn="just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s-ES" sz="1800" b="0" strike="noStrike" spc="-1">
              <a:latin typeface="Arial"/>
            </a:endParaRPr>
          </a:p>
        </p:txBody>
      </p:sp>
      <p:pic>
        <p:nvPicPr>
          <p:cNvPr id="49" name="Imagen 21"/>
          <p:cNvPicPr/>
          <p:nvPr/>
        </p:nvPicPr>
        <p:blipFill>
          <a:blip r:embed="rId3"/>
          <a:stretch/>
        </p:blipFill>
        <p:spPr>
          <a:xfrm>
            <a:off x="10527480" y="6265080"/>
            <a:ext cx="1595160" cy="454680"/>
          </a:xfrm>
          <a:prstGeom prst="rect">
            <a:avLst/>
          </a:prstGeom>
          <a:ln w="0">
            <a:noFill/>
          </a:ln>
        </p:spPr>
      </p:pic>
      <p:pic>
        <p:nvPicPr>
          <p:cNvPr id="50" name="Imagen 31"/>
          <p:cNvPicPr/>
          <p:nvPr/>
        </p:nvPicPr>
        <p:blipFill>
          <a:blip r:embed="rId4"/>
          <a:stretch/>
        </p:blipFill>
        <p:spPr>
          <a:xfrm>
            <a:off x="11205720" y="37080"/>
            <a:ext cx="855000" cy="587880"/>
          </a:xfrm>
          <a:prstGeom prst="rect">
            <a:avLst/>
          </a:prstGeom>
          <a:ln w="0">
            <a:noFill/>
          </a:ln>
        </p:spPr>
      </p:pic>
      <p:sp>
        <p:nvSpPr>
          <p:cNvPr id="51" name="CustomShape 3"/>
          <p:cNvSpPr/>
          <p:nvPr/>
        </p:nvSpPr>
        <p:spPr>
          <a:xfrm>
            <a:off x="4897440" y="950760"/>
            <a:ext cx="2883960" cy="200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1200" b="1" strike="noStrike" spc="-1">
                <a:solidFill>
                  <a:srgbClr val="107589"/>
                </a:solidFill>
                <a:latin typeface="Verdana"/>
                <a:ea typeface="Verdana"/>
              </a:rPr>
              <a:t>Resumen nº de usuarios</a:t>
            </a:r>
            <a:endParaRPr lang="es-ES" sz="1200" b="0" strike="noStrike" spc="-1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s-ES" sz="1200" b="0" strike="noStrike" spc="-1">
              <a:latin typeface="Arial"/>
            </a:endParaRPr>
          </a:p>
          <a:p>
            <a:pPr marL="905040" lvl="1" indent="-226800" algn="just">
              <a:lnSpc>
                <a:spcPct val="90000"/>
              </a:lnSpc>
              <a:spcBef>
                <a:spcPts val="1001"/>
              </a:spcBef>
              <a:buSzPct val="100000"/>
              <a:buBlip>
                <a:blip r:embed="rId5"/>
              </a:buBlip>
              <a:tabLst>
                <a:tab pos="0" algn="l"/>
              </a:tabLst>
            </a:pPr>
            <a:r>
              <a:rPr lang="es-ES" sz="1200" b="1" strike="noStrike" spc="-1">
                <a:solidFill>
                  <a:srgbClr val="000000"/>
                </a:solidFill>
                <a:latin typeface="Verdana"/>
                <a:ea typeface="Verdana"/>
              </a:rPr>
              <a:t>Año 2024: 58</a:t>
            </a:r>
            <a:endParaRPr lang="es-ES" sz="1200" b="0" strike="noStrike" spc="-1">
              <a:latin typeface="Arial"/>
            </a:endParaRPr>
          </a:p>
          <a:p>
            <a:pPr marL="219600" algn="just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s-ES" sz="1200" b="0" strike="noStrike" spc="-1">
              <a:latin typeface="Arial"/>
            </a:endParaRPr>
          </a:p>
          <a:p>
            <a:pPr marL="905040" lvl="1" indent="-226800" algn="just">
              <a:lnSpc>
                <a:spcPct val="90000"/>
              </a:lnSpc>
              <a:spcBef>
                <a:spcPts val="1001"/>
              </a:spcBef>
              <a:buSzPct val="100000"/>
              <a:buBlip>
                <a:blip r:embed="rId5"/>
              </a:buBlip>
              <a:tabLst>
                <a:tab pos="0" algn="l"/>
              </a:tabLst>
            </a:pPr>
            <a:r>
              <a:rPr lang="es-ES" sz="1200" b="1" strike="noStrike" spc="-1">
                <a:solidFill>
                  <a:srgbClr val="000000"/>
                </a:solidFill>
                <a:latin typeface="Verdana"/>
                <a:ea typeface="Verdana"/>
              </a:rPr>
              <a:t>Año 2023: 59</a:t>
            </a:r>
            <a:endParaRPr lang="es-ES" sz="1200" b="0" strike="noStrike" spc="-1">
              <a:latin typeface="Arial"/>
            </a:endParaRPr>
          </a:p>
          <a:p>
            <a:pPr marL="219600" algn="just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s-ES" sz="1200" b="0" strike="noStrike" spc="-1">
              <a:latin typeface="Arial"/>
            </a:endParaRPr>
          </a:p>
          <a:p>
            <a:pPr marL="905040" lvl="1" indent="-226800" algn="just">
              <a:lnSpc>
                <a:spcPct val="90000"/>
              </a:lnSpc>
              <a:spcBef>
                <a:spcPts val="1001"/>
              </a:spcBef>
              <a:buSzPct val="100000"/>
              <a:buBlip>
                <a:blip r:embed="rId5"/>
              </a:buBlip>
              <a:tabLst>
                <a:tab pos="0" algn="l"/>
              </a:tabLst>
            </a:pPr>
            <a:r>
              <a:rPr lang="es-ES" sz="1200" b="1" strike="noStrike" spc="-1">
                <a:solidFill>
                  <a:srgbClr val="000000"/>
                </a:solidFill>
                <a:latin typeface="Verdana"/>
                <a:ea typeface="Verdana"/>
              </a:rPr>
              <a:t>Año 2022: 52</a:t>
            </a:r>
            <a:endParaRPr lang="es-ES" sz="1200" b="0" strike="noStrike" spc="-1">
              <a:latin typeface="Arial"/>
            </a:endParaRPr>
          </a:p>
        </p:txBody>
      </p:sp>
      <p:sp>
        <p:nvSpPr>
          <p:cNvPr id="52" name="CustomShape 4"/>
          <p:cNvSpPr/>
          <p:nvPr/>
        </p:nvSpPr>
        <p:spPr>
          <a:xfrm>
            <a:off x="650160" y="710280"/>
            <a:ext cx="4130280" cy="2689920"/>
          </a:xfrm>
          <a:prstGeom prst="rect">
            <a:avLst/>
          </a:prstGeom>
          <a:gradFill rotWithShape="0">
            <a:gsLst>
              <a:gs pos="0">
                <a:srgbClr val="BDD7EE"/>
              </a:gs>
              <a:gs pos="100000">
                <a:srgbClr val="FFFFFF"/>
              </a:gs>
            </a:gsLst>
            <a:lin ang="1350000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1200" b="1" strike="noStrike" spc="-1">
                <a:solidFill>
                  <a:srgbClr val="107589"/>
                </a:solidFill>
                <a:latin typeface="Verdana"/>
                <a:ea typeface="Verdana"/>
              </a:rPr>
              <a:t>Descripción</a:t>
            </a:r>
            <a:endParaRPr lang="es-ES" sz="12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1200" b="1" strike="noStrike" spc="-1">
                <a:solidFill>
                  <a:srgbClr val="107589"/>
                </a:solidFill>
                <a:latin typeface="Verdana"/>
                <a:ea typeface="Verdana"/>
              </a:rPr>
              <a:t>Proceso</a:t>
            </a:r>
            <a:r>
              <a:rPr lang="es-ES" sz="1200" b="0" strike="noStrike" spc="-1">
                <a:solidFill>
                  <a:srgbClr val="107589"/>
                </a:solidFill>
                <a:latin typeface="Verdana"/>
                <a:ea typeface="Verdana"/>
              </a:rPr>
              <a:t>:</a:t>
            </a:r>
            <a:r>
              <a:rPr lang="es-ES" sz="1200" b="0" strike="noStrike" spc="-1">
                <a:solidFill>
                  <a:srgbClr val="000000"/>
                </a:solidFill>
                <a:latin typeface="Verdana"/>
                <a:ea typeface="Verdana"/>
              </a:rPr>
              <a:t> Sistema de Gestión de Calidad</a:t>
            </a:r>
            <a:r>
              <a:rPr lang="es-ES" sz="1200" b="1" strike="noStrike" spc="-1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es-ES" sz="1200" b="0" strike="noStrike" spc="-1">
                <a:solidFill>
                  <a:srgbClr val="000000"/>
                </a:solidFill>
                <a:latin typeface="Verdana"/>
                <a:ea typeface="Verdana"/>
              </a:rPr>
              <a:t>de la FUAM.</a:t>
            </a:r>
            <a:endParaRPr lang="es-ES" sz="12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1200" b="1" strike="noStrike" spc="-1">
                <a:solidFill>
                  <a:srgbClr val="107589"/>
                </a:solidFill>
                <a:latin typeface="Verdana"/>
                <a:ea typeface="Verdana"/>
              </a:rPr>
              <a:t>Por qué:  </a:t>
            </a:r>
            <a:r>
              <a:rPr lang="es-ES" sz="1200" b="0" strike="noStrike" spc="-1">
                <a:solidFill>
                  <a:srgbClr val="000000"/>
                </a:solidFill>
                <a:latin typeface="Verdana"/>
                <a:ea typeface="Verdana"/>
              </a:rPr>
              <a:t>Norma de consulta UNE-EN-ISO 9001.</a:t>
            </a:r>
            <a:endParaRPr lang="es-ES" sz="1200" b="0" strike="noStrike" spc="-1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1200" b="1" strike="noStrike" spc="-1">
                <a:solidFill>
                  <a:srgbClr val="107589"/>
                </a:solidFill>
                <a:latin typeface="Verdana"/>
                <a:ea typeface="Verdana"/>
              </a:rPr>
              <a:t>Objetivo: </a:t>
            </a:r>
            <a:r>
              <a:rPr lang="es-ES" sz="1200" b="0" strike="noStrike" spc="-1">
                <a:solidFill>
                  <a:srgbClr val="000000"/>
                </a:solidFill>
                <a:latin typeface="Verdana"/>
                <a:ea typeface="Verdana"/>
              </a:rPr>
              <a:t>Medir el grado de satisfacción de los usuarios e iniciar acciones si fueran necesarias.</a:t>
            </a:r>
            <a:endParaRPr lang="es-ES" sz="1200" b="0" strike="noStrike" spc="-1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1200" b="1" strike="noStrike" spc="-1">
                <a:solidFill>
                  <a:srgbClr val="107589"/>
                </a:solidFill>
                <a:latin typeface="Verdana"/>
                <a:ea typeface="Verdana"/>
              </a:rPr>
              <a:t>Criterios:</a:t>
            </a:r>
            <a:r>
              <a:rPr lang="es-ES" sz="1200" b="0" strike="noStrike" spc="-1">
                <a:solidFill>
                  <a:srgbClr val="000000"/>
                </a:solidFill>
                <a:latin typeface="Verdana"/>
                <a:ea typeface="Verdana"/>
              </a:rPr>
              <a:t> La selección de los usuarios fueron:</a:t>
            </a:r>
            <a:endParaRPr lang="es-ES" sz="1200" b="0" strike="noStrike" spc="-1">
              <a:latin typeface="Arial"/>
            </a:endParaRPr>
          </a:p>
          <a:p>
            <a:pPr marL="447840" indent="-227160" algn="just">
              <a:lnSpc>
                <a:spcPct val="90000"/>
              </a:lnSpc>
              <a:spcBef>
                <a:spcPts val="1001"/>
              </a:spcBef>
              <a:buSzPct val="100000"/>
              <a:buBlip>
                <a:blip r:embed="rId6"/>
              </a:buBlip>
              <a:tabLst>
                <a:tab pos="0" algn="l"/>
              </a:tabLst>
            </a:pPr>
            <a:r>
              <a:rPr lang="es-ES" sz="1200" b="0" strike="noStrike" spc="-1">
                <a:solidFill>
                  <a:srgbClr val="000000"/>
                </a:solidFill>
                <a:latin typeface="Verdana"/>
                <a:ea typeface="Verdana"/>
              </a:rPr>
              <a:t>Usuarios nuevos.</a:t>
            </a:r>
            <a:endParaRPr lang="es-ES" sz="1200" b="0" strike="noStrike" spc="-1">
              <a:latin typeface="Arial"/>
            </a:endParaRPr>
          </a:p>
          <a:p>
            <a:pPr marL="447840" indent="-227160" algn="just">
              <a:lnSpc>
                <a:spcPct val="90000"/>
              </a:lnSpc>
              <a:spcBef>
                <a:spcPts val="1001"/>
              </a:spcBef>
              <a:buSzPct val="100000"/>
              <a:buBlip>
                <a:blip r:embed="rId6"/>
              </a:buBlip>
              <a:tabLst>
                <a:tab pos="0" algn="l"/>
              </a:tabLst>
            </a:pPr>
            <a:r>
              <a:rPr lang="es-ES" sz="1200" b="0" strike="noStrike" spc="-1">
                <a:solidFill>
                  <a:srgbClr val="000000"/>
                </a:solidFill>
                <a:latin typeface="Verdana"/>
                <a:ea typeface="Verdana"/>
              </a:rPr>
              <a:t>Usuarios con proyectos (personal laboral).</a:t>
            </a:r>
            <a:endParaRPr lang="es-ES" sz="1200" b="0" strike="noStrike" spc="-1">
              <a:latin typeface="Arial"/>
            </a:endParaRPr>
          </a:p>
          <a:p>
            <a:pPr marL="447840" indent="-227160" algn="just">
              <a:lnSpc>
                <a:spcPct val="90000"/>
              </a:lnSpc>
              <a:spcBef>
                <a:spcPts val="1001"/>
              </a:spcBef>
              <a:buSzPct val="100000"/>
              <a:buBlip>
                <a:blip r:embed="rId6"/>
              </a:buBlip>
              <a:tabLst>
                <a:tab pos="0" algn="l"/>
              </a:tabLst>
            </a:pPr>
            <a:r>
              <a:rPr lang="es-ES" sz="1200" b="0" strike="noStrike" spc="-1">
                <a:solidFill>
                  <a:srgbClr val="000000"/>
                </a:solidFill>
                <a:latin typeface="Verdana"/>
                <a:ea typeface="Verdana"/>
              </a:rPr>
              <a:t>Usuarios con proyectos anuales en la FUAM.</a:t>
            </a:r>
            <a:endParaRPr lang="es-ES" sz="1200" b="0" strike="noStrike" spc="-1">
              <a:latin typeface="Arial"/>
            </a:endParaRPr>
          </a:p>
        </p:txBody>
      </p:sp>
      <p:sp>
        <p:nvSpPr>
          <p:cNvPr id="53" name="CustomShape 5"/>
          <p:cNvSpPr/>
          <p:nvPr/>
        </p:nvSpPr>
        <p:spPr>
          <a:xfrm>
            <a:off x="7782120" y="799560"/>
            <a:ext cx="4278960" cy="2689920"/>
          </a:xfrm>
          <a:prstGeom prst="rect">
            <a:avLst/>
          </a:prstGeom>
          <a:gradFill rotWithShape="0">
            <a:gsLst>
              <a:gs pos="0">
                <a:srgbClr val="BDD7EE"/>
              </a:gs>
              <a:gs pos="100000">
                <a:srgbClr val="FFFFFF"/>
              </a:gs>
            </a:gsLst>
            <a:lin ang="1350000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1200" b="1" strike="noStrike" spc="-1">
                <a:solidFill>
                  <a:srgbClr val="107589"/>
                </a:solidFill>
                <a:latin typeface="Verdana"/>
                <a:ea typeface="Verdana"/>
              </a:rPr>
              <a:t>Resultados generales</a:t>
            </a:r>
            <a:endParaRPr lang="es-ES" sz="1200" b="0" strike="noStrike" spc="-1">
              <a:latin typeface="Arial"/>
            </a:endParaRPr>
          </a:p>
          <a:p>
            <a:pPr marL="447840" indent="-227160" algn="just">
              <a:lnSpc>
                <a:spcPct val="90000"/>
              </a:lnSpc>
              <a:spcBef>
                <a:spcPts val="1001"/>
              </a:spcBef>
              <a:buSzPct val="100000"/>
              <a:buBlip>
                <a:blip r:embed="rId6"/>
              </a:buBlip>
              <a:tabLst>
                <a:tab pos="0" algn="l"/>
              </a:tabLst>
            </a:pPr>
            <a:r>
              <a:rPr lang="es-ES" sz="1200" b="0" strike="noStrike" spc="-1">
                <a:solidFill>
                  <a:srgbClr val="000000"/>
                </a:solidFill>
                <a:latin typeface="Verdana"/>
                <a:ea typeface="Verdana"/>
              </a:rPr>
              <a:t>Usuarios nuevos: </a:t>
            </a:r>
            <a:r>
              <a:rPr lang="es-ES" sz="1200" b="1" strike="noStrike" spc="-1">
                <a:solidFill>
                  <a:srgbClr val="000000"/>
                </a:solidFill>
                <a:latin typeface="Verdana"/>
                <a:ea typeface="Verdana"/>
              </a:rPr>
              <a:t>17</a:t>
            </a:r>
            <a:endParaRPr lang="es-ES" sz="1200" b="0" strike="noStrike" spc="-1">
              <a:latin typeface="Arial"/>
            </a:endParaRPr>
          </a:p>
          <a:p>
            <a:pPr marL="447840" indent="-227160" algn="just">
              <a:lnSpc>
                <a:spcPct val="90000"/>
              </a:lnSpc>
              <a:spcBef>
                <a:spcPts val="1001"/>
              </a:spcBef>
              <a:buSzPct val="100000"/>
              <a:buBlip>
                <a:blip r:embed="rId6"/>
              </a:buBlip>
              <a:tabLst>
                <a:tab pos="0" algn="l"/>
              </a:tabLst>
            </a:pPr>
            <a:r>
              <a:rPr lang="es-ES" sz="1200" b="0" strike="noStrike" spc="-1">
                <a:solidFill>
                  <a:srgbClr val="000000"/>
                </a:solidFill>
                <a:latin typeface="Verdana"/>
                <a:ea typeface="Verdana"/>
              </a:rPr>
              <a:t>Usuarios con proyectos (personal laboral):</a:t>
            </a:r>
            <a:r>
              <a:rPr lang="es-ES" sz="1200" b="1" strike="noStrike" spc="-1">
                <a:solidFill>
                  <a:srgbClr val="000000"/>
                </a:solidFill>
                <a:latin typeface="Verdana"/>
                <a:ea typeface="Verdana"/>
              </a:rPr>
              <a:t> 6</a:t>
            </a:r>
            <a:endParaRPr lang="es-ES" sz="1200" b="0" strike="noStrike" spc="-1">
              <a:latin typeface="Arial"/>
            </a:endParaRPr>
          </a:p>
          <a:p>
            <a:pPr marL="447840" indent="-227160" algn="just">
              <a:lnSpc>
                <a:spcPct val="90000"/>
              </a:lnSpc>
              <a:spcBef>
                <a:spcPts val="1001"/>
              </a:spcBef>
              <a:buSzPct val="100000"/>
              <a:buBlip>
                <a:blip r:embed="rId6"/>
              </a:buBlip>
              <a:tabLst>
                <a:tab pos="0" algn="l"/>
              </a:tabLst>
            </a:pPr>
            <a:r>
              <a:rPr lang="es-ES" sz="1200" b="0" strike="noStrike" spc="-1">
                <a:solidFill>
                  <a:srgbClr val="000000"/>
                </a:solidFill>
                <a:latin typeface="Verdana"/>
                <a:ea typeface="Verdana"/>
              </a:rPr>
              <a:t>Usuarios con proyectos anuales en la FUAM: </a:t>
            </a:r>
            <a:r>
              <a:rPr lang="es-ES" sz="1200" b="1" strike="noStrike" spc="-1">
                <a:solidFill>
                  <a:srgbClr val="000000"/>
                </a:solidFill>
                <a:latin typeface="Verdana"/>
                <a:ea typeface="Verdana"/>
              </a:rPr>
              <a:t>35</a:t>
            </a:r>
            <a:endParaRPr lang="es-ES" sz="1200" b="0" strike="noStrike" spc="-1">
              <a:latin typeface="Arial"/>
            </a:endParaRPr>
          </a:p>
          <a:p>
            <a:pPr marL="219600" algn="ct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1200" b="1" strike="noStrike" spc="-1">
                <a:solidFill>
                  <a:srgbClr val="107589"/>
                </a:solidFill>
                <a:latin typeface="Verdana"/>
                <a:ea typeface="DejaVu Sans"/>
              </a:rPr>
              <a:t>Grado de satisfacción</a:t>
            </a:r>
            <a:endParaRPr lang="es-ES" sz="1200" b="0" strike="noStrike" spc="-1">
              <a:latin typeface="Arial"/>
            </a:endParaRPr>
          </a:p>
          <a:p>
            <a:pPr marL="447840" indent="-227160" algn="just">
              <a:lnSpc>
                <a:spcPct val="90000"/>
              </a:lnSpc>
              <a:spcBef>
                <a:spcPts val="1001"/>
              </a:spcBef>
              <a:buSzPct val="100000"/>
              <a:buBlip>
                <a:blip r:embed="rId6"/>
              </a:buBlip>
              <a:tabLst>
                <a:tab pos="0" algn="l"/>
              </a:tabLst>
            </a:pPr>
            <a:r>
              <a:rPr lang="es-ES" sz="1200" b="0" strike="noStrike" spc="-1">
                <a:solidFill>
                  <a:srgbClr val="000000"/>
                </a:solidFill>
                <a:latin typeface="Verdana"/>
                <a:ea typeface="DejaVu Sans"/>
              </a:rPr>
              <a:t>Muy satisfecho/a: </a:t>
            </a:r>
            <a:r>
              <a:rPr lang="es-ES" sz="1200" b="1" strike="noStrike" spc="-1">
                <a:solidFill>
                  <a:srgbClr val="000000"/>
                </a:solidFill>
                <a:latin typeface="Verdana"/>
                <a:ea typeface="DejaVu Sans"/>
              </a:rPr>
              <a:t>30</a:t>
            </a:r>
            <a:endParaRPr lang="es-ES" sz="1200" b="0" strike="noStrike" spc="-1">
              <a:latin typeface="Arial"/>
            </a:endParaRPr>
          </a:p>
          <a:p>
            <a:pPr marL="447840" indent="-227160" algn="just">
              <a:lnSpc>
                <a:spcPct val="90000"/>
              </a:lnSpc>
              <a:spcBef>
                <a:spcPts val="1001"/>
              </a:spcBef>
              <a:buSzPct val="100000"/>
              <a:buBlip>
                <a:blip r:embed="rId6"/>
              </a:buBlip>
              <a:tabLst>
                <a:tab pos="0" algn="l"/>
              </a:tabLst>
            </a:pPr>
            <a:r>
              <a:rPr lang="es-ES" sz="1200" b="0" strike="noStrike" spc="-1">
                <a:solidFill>
                  <a:srgbClr val="000000"/>
                </a:solidFill>
                <a:latin typeface="Verdana"/>
                <a:ea typeface="DejaVu Sans"/>
              </a:rPr>
              <a:t>Satisfecho/a: </a:t>
            </a:r>
            <a:r>
              <a:rPr lang="es-ES" sz="1200" b="1" strike="noStrike" spc="-1">
                <a:solidFill>
                  <a:srgbClr val="000000"/>
                </a:solidFill>
                <a:latin typeface="Verdana"/>
                <a:ea typeface="DejaVu Sans"/>
              </a:rPr>
              <a:t>26</a:t>
            </a:r>
            <a:endParaRPr lang="es-ES" sz="1200" b="0" strike="noStrike" spc="-1">
              <a:latin typeface="Arial"/>
            </a:endParaRPr>
          </a:p>
          <a:p>
            <a:pPr marL="447840" indent="-227160" algn="just">
              <a:lnSpc>
                <a:spcPct val="90000"/>
              </a:lnSpc>
              <a:spcBef>
                <a:spcPts val="1001"/>
              </a:spcBef>
              <a:buSzPct val="100000"/>
              <a:buBlip>
                <a:blip r:embed="rId6"/>
              </a:buBlip>
              <a:tabLst>
                <a:tab pos="0" algn="l"/>
              </a:tabLst>
            </a:pPr>
            <a:r>
              <a:rPr lang="es-ES" sz="1200" b="0" strike="noStrike" spc="-1">
                <a:solidFill>
                  <a:srgbClr val="000000"/>
                </a:solidFill>
                <a:latin typeface="Verdana"/>
                <a:ea typeface="DejaVu Sans"/>
              </a:rPr>
              <a:t>Menos satisfecho/a: </a:t>
            </a:r>
            <a:r>
              <a:rPr lang="es-ES" sz="1200" b="1" strike="noStrike" spc="-1">
                <a:solidFill>
                  <a:srgbClr val="000000"/>
                </a:solidFill>
                <a:latin typeface="Verdana"/>
                <a:ea typeface="DejaVu Sans"/>
              </a:rPr>
              <a:t>2</a:t>
            </a:r>
            <a:endParaRPr lang="es-ES" sz="1200" b="0" strike="noStrike" spc="-1">
              <a:latin typeface="Arial"/>
            </a:endParaRPr>
          </a:p>
          <a:p>
            <a:pPr marL="219600" algn="ct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1200" b="1" strike="noStrike" spc="-1">
                <a:solidFill>
                  <a:srgbClr val="107589"/>
                </a:solidFill>
                <a:latin typeface="Verdana"/>
                <a:ea typeface="DejaVu Sans"/>
              </a:rPr>
              <a:t>Acciones realizadas: </a:t>
            </a:r>
            <a:r>
              <a:rPr lang="es-ES" sz="1200" b="1" strike="noStrike" spc="-1">
                <a:solidFill>
                  <a:srgbClr val="000000"/>
                </a:solidFill>
                <a:latin typeface="Verdana"/>
                <a:ea typeface="DejaVu Sans"/>
              </a:rPr>
              <a:t>82</a:t>
            </a:r>
            <a:endParaRPr lang="es-ES" sz="1200" b="0" strike="noStrike" spc="-1">
              <a:latin typeface="Arial"/>
            </a:endParaRPr>
          </a:p>
          <a:p>
            <a:pPr marL="219600" algn="just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s-ES" sz="1200" b="0" strike="noStrike" spc="-1">
              <a:latin typeface="Arial"/>
            </a:endParaRPr>
          </a:p>
          <a:p>
            <a:pPr marL="219600" algn="just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1200" b="1" strike="noStrike" spc="-1">
                <a:solidFill>
                  <a:srgbClr val="107589"/>
                </a:solidFill>
                <a:latin typeface="Verdana"/>
                <a:ea typeface="Verdana"/>
              </a:rPr>
              <a:t>	</a:t>
            </a:r>
            <a:endParaRPr lang="es-ES" sz="1200" b="0" strike="noStrike" spc="-1">
              <a:latin typeface="Arial"/>
            </a:endParaRPr>
          </a:p>
          <a:p>
            <a:pPr marL="219600" algn="just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s-ES" sz="1200" b="0" strike="noStrike" spc="-1">
              <a:latin typeface="Arial"/>
            </a:endParaRPr>
          </a:p>
        </p:txBody>
      </p:sp>
      <p:graphicFrame>
        <p:nvGraphicFramePr>
          <p:cNvPr id="54" name="Gráfico 2"/>
          <p:cNvGraphicFramePr/>
          <p:nvPr>
            <p:extLst>
              <p:ext uri="{D42A27DB-BD31-4B8C-83A1-F6EECF244321}">
                <p14:modId xmlns:p14="http://schemas.microsoft.com/office/powerpoint/2010/main" val="835948404"/>
              </p:ext>
            </p:extLst>
          </p:nvPr>
        </p:nvGraphicFramePr>
        <p:xfrm>
          <a:off x="6953400" y="3627720"/>
          <a:ext cx="5229000" cy="3229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55" name="Gráfico 54"/>
          <p:cNvGraphicFramePr/>
          <p:nvPr/>
        </p:nvGraphicFramePr>
        <p:xfrm>
          <a:off x="39960" y="3510360"/>
          <a:ext cx="6012720" cy="3416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CustomShape 1"/>
          <p:cNvSpPr/>
          <p:nvPr/>
        </p:nvSpPr>
        <p:spPr>
          <a:xfrm>
            <a:off x="7575120" y="4581360"/>
            <a:ext cx="2319480" cy="225144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7" name="CustomShape 2"/>
          <p:cNvSpPr/>
          <p:nvPr/>
        </p:nvSpPr>
        <p:spPr>
          <a:xfrm>
            <a:off x="0" y="85680"/>
            <a:ext cx="12189960" cy="72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es-ES" sz="2400" b="1" strike="noStrike" spc="-1">
                <a:solidFill>
                  <a:srgbClr val="107589"/>
                </a:solidFill>
                <a:latin typeface="Verdana"/>
                <a:ea typeface="Verdana"/>
              </a:rPr>
              <a:t>Sesiones Usuarios 2024</a:t>
            </a:r>
            <a:endParaRPr lang="es-ES" sz="2400" b="0" strike="noStrike" spc="-1">
              <a:latin typeface="Arial"/>
            </a:endParaRPr>
          </a:p>
        </p:txBody>
      </p:sp>
      <p:sp>
        <p:nvSpPr>
          <p:cNvPr id="58" name="CustomShape 3"/>
          <p:cNvSpPr/>
          <p:nvPr/>
        </p:nvSpPr>
        <p:spPr>
          <a:xfrm>
            <a:off x="580320" y="877680"/>
            <a:ext cx="4130280" cy="2689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9" name="CustomShape 4"/>
          <p:cNvSpPr/>
          <p:nvPr/>
        </p:nvSpPr>
        <p:spPr>
          <a:xfrm>
            <a:off x="-128880" y="505080"/>
            <a:ext cx="12189960" cy="263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es-ES" sz="1500" b="1" strike="noStrike" spc="-1">
                <a:solidFill>
                  <a:srgbClr val="107589"/>
                </a:solidFill>
                <a:latin typeface="Verdana"/>
                <a:ea typeface="Verdana"/>
              </a:rPr>
              <a:t>Opiniones de usuarios: 121</a:t>
            </a:r>
            <a:endParaRPr lang="es-ES" sz="1500" b="0" strike="noStrike" spc="-1">
              <a:latin typeface="Arial"/>
            </a:endParaRPr>
          </a:p>
        </p:txBody>
      </p:sp>
      <p:pic>
        <p:nvPicPr>
          <p:cNvPr id="60" name="Imagen 21"/>
          <p:cNvPicPr/>
          <p:nvPr/>
        </p:nvPicPr>
        <p:blipFill>
          <a:blip r:embed="rId2"/>
          <a:stretch/>
        </p:blipFill>
        <p:spPr>
          <a:xfrm>
            <a:off x="10527480" y="6265080"/>
            <a:ext cx="1595520" cy="455040"/>
          </a:xfrm>
          <a:prstGeom prst="rect">
            <a:avLst/>
          </a:prstGeom>
          <a:ln w="0">
            <a:noFill/>
          </a:ln>
        </p:spPr>
      </p:pic>
      <p:sp>
        <p:nvSpPr>
          <p:cNvPr id="61" name="CustomShape 5"/>
          <p:cNvSpPr/>
          <p:nvPr/>
        </p:nvSpPr>
        <p:spPr>
          <a:xfrm>
            <a:off x="1705320" y="839160"/>
            <a:ext cx="2417400" cy="227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1200" b="1" strike="noStrike" spc="-1">
                <a:solidFill>
                  <a:srgbClr val="107589"/>
                </a:solidFill>
                <a:latin typeface="Verdana"/>
                <a:ea typeface="Verdana"/>
              </a:rPr>
              <a:t>Opiniones positivas</a:t>
            </a:r>
            <a:endParaRPr lang="es-ES" sz="1200" b="0" strike="noStrike" spc="-1">
              <a:latin typeface="Arial"/>
            </a:endParaRPr>
          </a:p>
        </p:txBody>
      </p:sp>
      <p:sp>
        <p:nvSpPr>
          <p:cNvPr id="62" name="CustomShape 6"/>
          <p:cNvSpPr/>
          <p:nvPr/>
        </p:nvSpPr>
        <p:spPr>
          <a:xfrm>
            <a:off x="8221680" y="1062720"/>
            <a:ext cx="2417400" cy="30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1200" b="1" strike="noStrike" spc="-1">
                <a:solidFill>
                  <a:srgbClr val="107589"/>
                </a:solidFill>
                <a:latin typeface="Verdana"/>
                <a:ea typeface="Verdana"/>
              </a:rPr>
              <a:t>Opiniones de mejoras</a:t>
            </a:r>
            <a:endParaRPr lang="es-ES" sz="1200" b="0" strike="noStrike" spc="-1">
              <a:latin typeface="Arial"/>
            </a:endParaRPr>
          </a:p>
        </p:txBody>
      </p:sp>
      <p:sp>
        <p:nvSpPr>
          <p:cNvPr id="63" name="CustomShape 7"/>
          <p:cNvSpPr/>
          <p:nvPr/>
        </p:nvSpPr>
        <p:spPr>
          <a:xfrm>
            <a:off x="1664640" y="4262400"/>
            <a:ext cx="2417400" cy="234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1200" b="1" strike="noStrike" spc="-1">
                <a:solidFill>
                  <a:srgbClr val="107589"/>
                </a:solidFill>
                <a:latin typeface="Verdana"/>
                <a:ea typeface="Verdana"/>
              </a:rPr>
              <a:t>Opiniones revisadas</a:t>
            </a:r>
            <a:endParaRPr lang="es-ES" sz="1200" b="0" strike="noStrike" spc="-1">
              <a:latin typeface="Arial"/>
            </a:endParaRPr>
          </a:p>
        </p:txBody>
      </p:sp>
      <p:pic>
        <p:nvPicPr>
          <p:cNvPr id="64" name="Imagen 31"/>
          <p:cNvPicPr/>
          <p:nvPr/>
        </p:nvPicPr>
        <p:blipFill>
          <a:blip r:embed="rId3"/>
          <a:stretch/>
        </p:blipFill>
        <p:spPr>
          <a:xfrm>
            <a:off x="11205720" y="37080"/>
            <a:ext cx="855360" cy="5882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65" name="Gráfico 26"/>
          <p:cNvGraphicFramePr/>
          <p:nvPr/>
        </p:nvGraphicFramePr>
        <p:xfrm>
          <a:off x="7296480" y="1453320"/>
          <a:ext cx="4826520" cy="2488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6" name="CustomShape 8"/>
          <p:cNvSpPr/>
          <p:nvPr/>
        </p:nvSpPr>
        <p:spPr>
          <a:xfrm>
            <a:off x="8299800" y="4220640"/>
            <a:ext cx="2417400" cy="234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1200" b="1" strike="noStrike" spc="-1">
                <a:solidFill>
                  <a:srgbClr val="107589"/>
                </a:solidFill>
                <a:latin typeface="Verdana"/>
                <a:ea typeface="Verdana"/>
              </a:rPr>
              <a:t>Quejas</a:t>
            </a:r>
            <a:endParaRPr lang="es-ES" sz="1200" b="0" strike="noStrike" spc="-1">
              <a:latin typeface="Arial"/>
            </a:endParaRPr>
          </a:p>
        </p:txBody>
      </p:sp>
      <p:graphicFrame>
        <p:nvGraphicFramePr>
          <p:cNvPr id="67" name="Gráfico 21"/>
          <p:cNvGraphicFramePr/>
          <p:nvPr/>
        </p:nvGraphicFramePr>
        <p:xfrm>
          <a:off x="6827040" y="4479840"/>
          <a:ext cx="5362920" cy="2376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8" name="Gráfico 22"/>
          <p:cNvGraphicFramePr/>
          <p:nvPr/>
        </p:nvGraphicFramePr>
        <p:xfrm>
          <a:off x="0" y="1369080"/>
          <a:ext cx="7094880" cy="2734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69" name="Gráfico 1"/>
          <p:cNvGraphicFramePr/>
          <p:nvPr/>
        </p:nvGraphicFramePr>
        <p:xfrm>
          <a:off x="0" y="1333800"/>
          <a:ext cx="6865560" cy="258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26F40114-5910-6C77-466E-36B4EFAA74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1844" y="1260499"/>
            <a:ext cx="6607868" cy="29227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6165DFB-73C8-34D6-4417-90FE7F74E56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81222" y="4468140"/>
            <a:ext cx="5054556" cy="237636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4A3C502-0881-2E2F-A6B8-C66C691F193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521" y="4436279"/>
            <a:ext cx="5185348" cy="242275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73AB13A-9483-2232-5C6E-F6524270154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18160" y="1479052"/>
            <a:ext cx="5153288" cy="243522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1686</TotalTime>
  <Words>160</Words>
  <Application>Microsoft Office PowerPoint</Application>
  <PresentationFormat>Panorámica</PresentationFormat>
  <Paragraphs>42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Symbol</vt:lpstr>
      <vt:lpstr>Times New Roman</vt:lpstr>
      <vt:lpstr>Verdana</vt:lpstr>
      <vt:lpstr>Wingdings</vt:lpstr>
      <vt:lpstr>Office Theme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Usuario</dc:creator>
  <dc:description/>
  <cp:lastModifiedBy>fuam.madrid01@outlook.com</cp:lastModifiedBy>
  <cp:revision>170</cp:revision>
  <dcterms:created xsi:type="dcterms:W3CDTF">2021-01-11T10:13:58Z</dcterms:created>
  <dcterms:modified xsi:type="dcterms:W3CDTF">2026-05-11T09:26:17Z</dcterms:modified>
  <dc:language>es-ES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i4>0</vt:i4>
  </property>
  <property fmtid="{D5CDD505-2E9C-101B-9397-08002B2CF9AE}" pid="3" name="HyperlinksChanged">
    <vt:bool>false</vt:bool>
  </property>
  <property fmtid="{D5CDD505-2E9C-101B-9397-08002B2CF9AE}" pid="4" name="LinksUpToDate">
    <vt:bool>false</vt:bool>
  </property>
  <property fmtid="{D5CDD505-2E9C-101B-9397-08002B2CF9AE}" pid="5" name="MMClips">
    <vt:i4>0</vt:i4>
  </property>
  <property fmtid="{D5CDD505-2E9C-101B-9397-08002B2CF9AE}" pid="6" name="Notes">
    <vt:i4>1</vt:i4>
  </property>
  <property fmtid="{D5CDD505-2E9C-101B-9397-08002B2CF9AE}" pid="7" name="PresentationFormat">
    <vt:lpwstr>Panorámica</vt:lpwstr>
  </property>
  <property fmtid="{D5CDD505-2E9C-101B-9397-08002B2CF9AE}" pid="8" name="ScaleCrop">
    <vt:bool>false</vt:bool>
  </property>
  <property fmtid="{D5CDD505-2E9C-101B-9397-08002B2CF9AE}" pid="9" name="ShareDoc">
    <vt:bool>false</vt:bool>
  </property>
  <property fmtid="{D5CDD505-2E9C-101B-9397-08002B2CF9AE}" pid="10" name="Slides">
    <vt:i4>2</vt:i4>
  </property>
</Properties>
</file>